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60" r:id="rId2"/>
    <p:sldId id="346" r:id="rId3"/>
    <p:sldId id="345" r:id="rId4"/>
    <p:sldId id="353" r:id="rId5"/>
    <p:sldId id="347" r:id="rId6"/>
    <p:sldId id="356" r:id="rId7"/>
    <p:sldId id="348" r:id="rId8"/>
    <p:sldId id="35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866E5-D1BA-40D8-B208-F794EDC90AB2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482D6-235B-4403-826B-5FD3AAE9EE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8A4B-7EBA-44E0-ADE8-7329F93456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8A4B-7EBA-44E0-ADE8-7329F93456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8A4B-7EBA-44E0-ADE8-7329F93456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8A4B-7EBA-44E0-ADE8-7329F93456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8A4B-7EBA-44E0-ADE8-7329F93456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8A4B-7EBA-44E0-ADE8-7329F93456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1" cy="13255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F931BFC-FA3C-44C9-BDF3-A1EA94A517F2}" type="datetime1">
              <a:rPr lang="zh-CN" altLang="en-US"/>
              <a:t>2023/8/16</a:t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2" y="6356352"/>
            <a:ext cx="4114799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E9294EB-43AD-4253-9111-B513B7CCDA25}" type="slidenum">
              <a:rPr lang="zh-CN" altLang="en-US"/>
              <a:t>‹#›</a:t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E272-8223-41BE-8DC7-ACFD415A39E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48B4-0B30-4609-AFBD-74732F476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/>
        </p:nvSpPr>
        <p:spPr>
          <a:xfrm flipV="1">
            <a:off x="-681589" y="2258768"/>
            <a:ext cx="13555180" cy="89914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415505" y="1855675"/>
            <a:ext cx="2855651" cy="1892259"/>
          </a:xfrm>
          <a:prstGeom prst="triangle">
            <a:avLst>
              <a:gd name="adj" fmla="val 5078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17985" y="1953193"/>
            <a:ext cx="3120617" cy="10987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650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2023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3664951" y="2316040"/>
            <a:ext cx="8111546" cy="7359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6522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4355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调整心态投入新学期的学习生活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5"/>
    </mc:Choice>
    <mc:Fallback xmlns="">
      <p:transition spd="slow" advTm="75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93729" y="859495"/>
            <a:ext cx="4618462" cy="4124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一、学习状态调适</a:t>
            </a:r>
          </a:p>
        </p:txBody>
      </p:sp>
      <p:sp>
        <p:nvSpPr>
          <p:cNvPr id="6" name="内容占位符 4"/>
          <p:cNvSpPr txBox="1"/>
          <p:nvPr/>
        </p:nvSpPr>
        <p:spPr>
          <a:xfrm>
            <a:off x="303226" y="1716270"/>
            <a:ext cx="8020642" cy="4995615"/>
          </a:xfrm>
          <a:prstGeom prst="rect">
            <a:avLst/>
          </a:prstGeom>
        </p:spPr>
        <p:txBody>
          <a:bodyPr vert="horz" lIns="109154" tIns="54578" rIns="109154" bIns="54578" rtlCol="0">
            <a:normAutofit fontScale="92500" lnSpcReduction="10000"/>
          </a:bodyPr>
          <a:lstStyle>
            <a:lvl1pPr marL="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941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61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9702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9644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585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9527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9468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、调整作息应对挑战：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休假状态，进入学习的第一步可以从调整自己的作息开始。无论假期的生活状态如何，从返校的第一天起，试着从好好吃早饭做起，让自己的身体尽快进入学习生活状态，才能更好地面对开学后的学习和考试任务。</a:t>
            </a:r>
            <a:endParaRPr lang="en-US" altLang="zh-CN" sz="21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、计划的制定与执行：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制定并列出适合自己实现学习目标计划，让计划的内容具体而有操作性，要把大的目标分解成小的实现步骤，完成一个阶段性的目标，要记得给自己一些奖励。最重要的是持之以恒的坚持！</a:t>
            </a:r>
            <a:endParaRPr lang="en-US" altLang="zh-CN" sz="21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、布置舒适的学习环境：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学习的环境很重要，找到能够让自己更专注投入学习的环境。如果你刚好搬到了新宿舍，利用这个机会，好好规划与布置你的生活和学习空间。</a:t>
            </a:r>
          </a:p>
          <a:p>
            <a:pPr algn="just">
              <a:lnSpc>
                <a:spcPts val="2450"/>
              </a:lnSpc>
            </a:pPr>
            <a:endParaRPr lang="en-US" altLang="zh-CN" sz="143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226" y="405903"/>
            <a:ext cx="390078" cy="39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157" y="405903"/>
            <a:ext cx="97688" cy="390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39882" y="384162"/>
            <a:ext cx="5240861" cy="412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调整心态投入新学期的学习生活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5" y="2542439"/>
            <a:ext cx="3971925" cy="3343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"/>
    </mc:Choice>
    <mc:Fallback xmlns="">
      <p:transition spd="slow" advTm="16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/>
          <p:nvPr/>
        </p:nvSpPr>
        <p:spPr>
          <a:xfrm>
            <a:off x="693729" y="859496"/>
            <a:ext cx="4618462" cy="4124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二、身体状态调适</a:t>
            </a:r>
          </a:p>
        </p:txBody>
      </p:sp>
      <p:sp>
        <p:nvSpPr>
          <p:cNvPr id="9" name="内容占位符 4"/>
          <p:cNvSpPr txBox="1"/>
          <p:nvPr/>
        </p:nvSpPr>
        <p:spPr>
          <a:xfrm>
            <a:off x="498264" y="1496375"/>
            <a:ext cx="6969405" cy="4502131"/>
          </a:xfrm>
          <a:prstGeom prst="rect">
            <a:avLst/>
          </a:prstGeom>
        </p:spPr>
        <p:txBody>
          <a:bodyPr vert="horz" lIns="109154" tIns="54578" rIns="109154" bIns="54578" rtlCol="0">
            <a:noAutofit/>
          </a:bodyPr>
          <a:lstStyle>
            <a:lvl1pPr marL="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941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61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9702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9644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585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9527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9468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“每逢佳节胖三斤”，不知道度过了这个假期你们，身体状态如何？</a:t>
            </a:r>
            <a:endParaRPr lang="en-US" altLang="zh-CN" sz="21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如果在假期中，你的大多数时间是在床上、电脑前或电视前度过的，那么回到学校之后，你需要重新开启体育锻炼来增强体魄。</a:t>
            </a:r>
            <a:endParaRPr lang="en-US" altLang="zh-CN" sz="21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可以尝试多做一些适合自己的运动，例如：有氧运动（跑步、游泳）、柔韧性训练（瑜伽）、耐力训练（平板支撑等），运动在带给我们更强免疫力的同时，也将带给我们身心的愉悦。</a:t>
            </a:r>
            <a:endParaRPr lang="en-US" altLang="zh-CN" sz="21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149" y="1861380"/>
            <a:ext cx="3910653" cy="340226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3226" y="405903"/>
            <a:ext cx="390078" cy="39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157" y="405903"/>
            <a:ext cx="97688" cy="390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39882" y="384162"/>
            <a:ext cx="5240861" cy="412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调整心态投入新学期的学习生活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"/>
    </mc:Choice>
    <mc:Fallback xmlns="">
      <p:transition spd="slow" advTm="16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93729" y="859496"/>
            <a:ext cx="4618462" cy="4124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三、人际交往调适</a:t>
            </a:r>
          </a:p>
        </p:txBody>
      </p:sp>
      <p:sp>
        <p:nvSpPr>
          <p:cNvPr id="6" name="内容占位符 4"/>
          <p:cNvSpPr txBox="1"/>
          <p:nvPr/>
        </p:nvSpPr>
        <p:spPr>
          <a:xfrm>
            <a:off x="693303" y="1494131"/>
            <a:ext cx="10627878" cy="5011789"/>
          </a:xfrm>
          <a:prstGeom prst="rect">
            <a:avLst/>
          </a:prstGeom>
        </p:spPr>
        <p:txBody>
          <a:bodyPr vert="horz" lIns="109154" tIns="54578" rIns="109154" bIns="54578" rtlCol="0">
            <a:normAutofit/>
          </a:bodyPr>
          <a:lstStyle>
            <a:lvl1pPr marL="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941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61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9702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9644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585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9527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9468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新学年开始，会有部分同学面临搬迁新校区或者宿舍调整的变化。无论是那种变化，来到新的环境中，要积极主动和同学朋友进行交流。良好的人际关系能够带来最多的幸福感，不仅遇到问题时可以互相帮助和支持，还能让你在日常的互动沟通中收获满满的幸福体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150" y="3624953"/>
            <a:ext cx="3809700" cy="26191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3226" y="405903"/>
            <a:ext cx="390078" cy="39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157" y="405903"/>
            <a:ext cx="97688" cy="390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39882" y="384162"/>
            <a:ext cx="5240861" cy="412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调整心态投入新学期的学习生活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"/>
    </mc:Choice>
    <mc:Fallback xmlns="">
      <p:transition spd="slow" advTm="16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93304" y="953565"/>
            <a:ext cx="5240861" cy="4124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四、“生涯规划”助力返校学习生活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719467" y="1371500"/>
            <a:ext cx="7054289" cy="5265721"/>
          </a:xfrm>
          <a:prstGeom prst="rect">
            <a:avLst/>
          </a:prstGeom>
        </p:spPr>
        <p:txBody>
          <a:bodyPr vert="horz" lIns="109154" tIns="54578" rIns="109154" bIns="54578" rtlCol="0">
            <a:normAutofit lnSpcReduction="10000"/>
          </a:bodyPr>
          <a:lstStyle>
            <a:lvl1pPr marL="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8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941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61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9702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9644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585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95270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94685" indent="0" algn="ctr" defTabSz="79883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9770" indent="-69977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知己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：坚守初心，分析自己在学习与生活中的所思，所感和所获，从而加深对自己的理解和了解，培养兴趣，提升能力，澄清生涯价值观。</a:t>
            </a:r>
            <a:endParaRPr lang="en-US" altLang="zh-CN" sz="21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99770" indent="-69977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知彼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：入学后需要融入新环境，重建自己的朋友圈。</a:t>
            </a:r>
            <a:endParaRPr lang="en-US" altLang="zh-CN" sz="217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99770" indent="-69977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目标：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结合自己的实际情况和就业市场的现实条件，制定学习生活的长中短期三类目标。</a:t>
            </a:r>
          </a:p>
          <a:p>
            <a:pPr marL="699770" indent="-69977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决策：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利用生涯决策平衡单做出生涯决策。</a:t>
            </a:r>
          </a:p>
          <a:p>
            <a:pPr marL="699770" indent="-69977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17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行动：</a:t>
            </a:r>
            <a:r>
              <a:rPr lang="zh-CN" altLang="en-US" sz="217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在确立近期的或长期目标以及做出科学合理的选择后，需要以坚定的信念和不懈的努力，用行动来实现生涯目标。</a:t>
            </a:r>
          </a:p>
          <a:p>
            <a:pPr marL="699770" indent="-699770" algn="l">
              <a:lnSpc>
                <a:spcPct val="150000"/>
              </a:lnSpc>
              <a:buFont typeface="+mj-lt"/>
              <a:buAutoNum type="arabicPeriod"/>
            </a:pPr>
            <a:endParaRPr lang="en-US" altLang="zh-CN" sz="163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381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381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3810" dirty="0"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13635"/>
          <a:stretch>
            <a:fillRect/>
          </a:stretch>
        </p:blipFill>
        <p:spPr>
          <a:xfrm>
            <a:off x="7957549" y="2155309"/>
            <a:ext cx="3681867" cy="27433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3226" y="405903"/>
            <a:ext cx="390078" cy="39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157" y="405903"/>
            <a:ext cx="97688" cy="390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39882" y="384162"/>
            <a:ext cx="5240861" cy="412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调整心态投入新学期的学习生活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"/>
    </mc:Choice>
    <mc:Fallback xmlns="">
      <p:transition spd="slow" advTm="167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/>
          <p:nvPr/>
        </p:nvSpPr>
        <p:spPr>
          <a:xfrm>
            <a:off x="759304" y="1606153"/>
            <a:ext cx="489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中国海洋大学心理中心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8750" y="4606788"/>
            <a:ext cx="5206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心理中心网站：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http://xlzx.ouc.edu.cn/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9882" y="5186733"/>
            <a:ext cx="8294445" cy="133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6897944" y="5764010"/>
            <a:ext cx="936030" cy="5040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29417" y="1497112"/>
            <a:ext cx="5710172" cy="3599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心理健康教育课程：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通识限选课，搜索“心理”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3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线上心理健康教育资源：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海大企业微信→乐享海大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→心理健康教育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“心海泛舟”微课堂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28504" y="1650164"/>
            <a:ext cx="0" cy="28564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6" b="26813"/>
          <a:stretch>
            <a:fillRect/>
          </a:stretch>
        </p:blipFill>
        <p:spPr>
          <a:xfrm>
            <a:off x="1444751" y="2376638"/>
            <a:ext cx="2170944" cy="2167498"/>
          </a:xfrm>
          <a:prstGeom prst="rect">
            <a:avLst/>
          </a:prstGeom>
        </p:spPr>
      </p:pic>
      <p:sp>
        <p:nvSpPr>
          <p:cNvPr id="21" name="TextBox 13"/>
          <p:cNvSpPr txBox="1"/>
          <p:nvPr/>
        </p:nvSpPr>
        <p:spPr>
          <a:xfrm>
            <a:off x="693304" y="885899"/>
            <a:ext cx="4610323" cy="4124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五、心理健康教育资源信息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303226" y="405903"/>
            <a:ext cx="390078" cy="39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7157" y="405903"/>
            <a:ext cx="97688" cy="390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439882" y="384162"/>
            <a:ext cx="5240861" cy="412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调整心态投入新学期的学习生活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83889D-323E-3B4F-EF34-7806917F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426" y="427647"/>
            <a:ext cx="2667353" cy="4933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93304" y="915717"/>
            <a:ext cx="5377339" cy="4124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六、心理中心咨询服务</a:t>
            </a:r>
          </a:p>
        </p:txBody>
      </p:sp>
      <p:sp>
        <p:nvSpPr>
          <p:cNvPr id="3" name="矩形 2"/>
          <p:cNvSpPr/>
          <p:nvPr/>
        </p:nvSpPr>
        <p:spPr>
          <a:xfrm>
            <a:off x="3541962" y="1447658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主动求助也是自我力量的体现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3226" y="405903"/>
            <a:ext cx="390078" cy="3900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157" y="405903"/>
            <a:ext cx="97688" cy="3900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5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39882" y="384162"/>
            <a:ext cx="5240861" cy="412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412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40" b="1" dirty="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调整心态投入新学期的学习生活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79088" y="1954459"/>
          <a:ext cx="9846578" cy="45117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53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5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所在校区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咨询地点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/>
                        <a:t>咨询时间</a:t>
                      </a:r>
                      <a:endParaRPr lang="en-US" altLang="zh-CN" sz="180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/>
                        <a:t>（具体时间调整请关注心理中心公众号）</a:t>
                      </a:r>
                      <a:endParaRPr lang="zh-CN" altLang="en-US" sz="16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预约电话</a:t>
                      </a:r>
                    </a:p>
                  </a:txBody>
                  <a:tcPr marL="67192" marR="67192" marT="33597" marB="335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崂山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图书馆</a:t>
                      </a:r>
                      <a:r>
                        <a:rPr lang="en-US" altLang="zh-CN" sz="1800" dirty="0"/>
                        <a:t>B</a:t>
                      </a:r>
                      <a:r>
                        <a:rPr lang="zh-CN" altLang="en-US" sz="1800" dirty="0"/>
                        <a:t>区</a:t>
                      </a:r>
                      <a:r>
                        <a:rPr lang="en-US" altLang="zh-CN" sz="1800" dirty="0"/>
                        <a:t>4</a:t>
                      </a:r>
                      <a:r>
                        <a:rPr lang="zh-CN" altLang="en-US" sz="1800" dirty="0"/>
                        <a:t>楼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/>
                        <a:t>周一至周六全天：</a:t>
                      </a:r>
                      <a:r>
                        <a:rPr lang="en-US" altLang="zh-CN" sz="1800" dirty="0"/>
                        <a:t>8:30-11:30</a:t>
                      </a:r>
                      <a:r>
                        <a:rPr lang="zh-CN" altLang="en-US" sz="1800" dirty="0"/>
                        <a:t>；</a:t>
                      </a:r>
                      <a:r>
                        <a:rPr lang="en-US" altLang="zh-CN" sz="1800" dirty="0"/>
                        <a:t>14:00-17:00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66782525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4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鱼山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胜利楼</a:t>
                      </a:r>
                      <a:r>
                        <a:rPr lang="en-US" altLang="zh-CN" sz="1800" dirty="0"/>
                        <a:t>211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/>
                        <a:t>周一、周三、周五上午：</a:t>
                      </a:r>
                      <a:r>
                        <a:rPr lang="en-US" altLang="zh-CN" sz="1800" dirty="0"/>
                        <a:t>8:30-11:30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dirty="0"/>
                        <a:t>周二、周三下午：</a:t>
                      </a:r>
                      <a:r>
                        <a:rPr lang="en-US" altLang="zh-CN" sz="1800" dirty="0"/>
                        <a:t>14:00-17:00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7192" marR="67192" marT="33597" marB="33597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7192" marR="67192" marT="33597" marB="335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4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西海岸</a:t>
                      </a: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综合体三楼东侧</a:t>
                      </a:r>
                    </a:p>
                  </a:txBody>
                  <a:tcPr marL="67192" marR="67192" marT="33597" marB="335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周一下午：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14:00-16:50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周二、周三、</a:t>
                      </a:r>
                      <a:r>
                        <a:rPr lang="zh-CN" alt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周五全天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1800" dirty="0">
                          <a:sym typeface="+mn-ea"/>
                        </a:rPr>
                        <a:t>8:30-11:30</a:t>
                      </a:r>
                      <a:r>
                        <a:rPr lang="zh-CN" altLang="en-US" sz="1800" dirty="0">
                          <a:sym typeface="+mn-ea"/>
                        </a:rPr>
                        <a:t>；</a:t>
                      </a:r>
                      <a:r>
                        <a:rPr lang="en-US" altLang="zh-CN" sz="1800" dirty="0">
                          <a:sym typeface="+mn-ea"/>
                        </a:rPr>
                        <a:t>14:00-17:00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192" marR="67192" marT="33597" marB="33597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7192" marR="67192" marT="33597" marB="335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4"/>
    </mc:Choice>
    <mc:Fallback xmlns="">
      <p:transition spd="slow" advTm="167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704" y="3650263"/>
            <a:ext cx="2650469" cy="201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187" y="3650263"/>
            <a:ext cx="2816792" cy="202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4704" y="1365529"/>
            <a:ext cx="2650469" cy="204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" y="1365571"/>
            <a:ext cx="6444669" cy="4296446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891951" y="19410"/>
            <a:ext cx="10286189" cy="1469909"/>
          </a:xfrm>
          <a:prstGeom prst="rect">
            <a:avLst/>
          </a:prstGeom>
        </p:spPr>
        <p:txBody>
          <a:bodyPr vert="horz" lIns="121873" tIns="60936" rIns="121873" bIns="6093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我是一片海，拥你入怀中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4763" y="1370596"/>
            <a:ext cx="2847237" cy="2063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afa01fe-3e80-46a7-844b-e5b436f6036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752</Words>
  <Application>Microsoft Office PowerPoint</Application>
  <PresentationFormat>宽屏</PresentationFormat>
  <Paragraphs>63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inpin heiti</vt:lpstr>
      <vt:lpstr>等线</vt:lpstr>
      <vt:lpstr>等线 Light</vt:lpstr>
      <vt:lpstr>楷体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</dc:creator>
  <cp:lastModifiedBy>张迪</cp:lastModifiedBy>
  <cp:revision>10</cp:revision>
  <dcterms:created xsi:type="dcterms:W3CDTF">2023-08-16T02:34:06Z</dcterms:created>
  <dcterms:modified xsi:type="dcterms:W3CDTF">2023-08-16T10:26:09Z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736DBAA980CE4ECE9E35DC648DBEB7DE_43</vt:lpwstr>
  </property>
  <property fmtid="{D5CDD505-2E9C-101B-9397-08002B2CF9AE}" pid="3" name="KSOProductBuildVer">
    <vt:lpwstr>2052-5.4.1.7920</vt:lpwstr>
  </property>
</Properties>
</file>